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693400"/>
  <p:notesSz cx="6858000" cy="9144000"/>
  <p:embeddedFontLst>
    <p:embeddedFont>
      <p:font typeface="Inter Bold" panose="020B0604020202020204" charset="0"/>
      <p:regular r:id="rId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552"/>
    <a:srgbClr val="D29738"/>
    <a:srgbClr val="D5AF76"/>
    <a:srgbClr val="C4C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946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/>
          <p:cNvGrpSpPr/>
          <p:nvPr userDrawn="1"/>
        </p:nvGrpSpPr>
        <p:grpSpPr>
          <a:xfrm>
            <a:off x="0" y="88900"/>
            <a:ext cx="18288000" cy="1912165"/>
            <a:chOff x="0" y="0"/>
            <a:chExt cx="4816593" cy="536165"/>
          </a:xfrm>
          <a:gradFill flip="none" rotWithShape="1">
            <a:gsLst>
              <a:gs pos="0">
                <a:srgbClr val="D5AF76">
                  <a:tint val="66000"/>
                  <a:satMod val="160000"/>
                </a:srgbClr>
              </a:gs>
              <a:gs pos="50000">
                <a:srgbClr val="D5AF76">
                  <a:tint val="44500"/>
                  <a:satMod val="160000"/>
                </a:srgbClr>
              </a:gs>
              <a:gs pos="100000">
                <a:srgbClr val="D5AF76">
                  <a:tint val="23500"/>
                  <a:satMod val="160000"/>
                </a:srgbClr>
              </a:gs>
            </a:gsLst>
            <a:lin ang="8100000" scaled="1"/>
            <a:tileRect/>
          </a:gradFill>
        </p:grpSpPr>
        <p:sp>
          <p:nvSpPr>
            <p:cNvPr id="8" name="Freeform 3"/>
            <p:cNvSpPr/>
            <p:nvPr/>
          </p:nvSpPr>
          <p:spPr>
            <a:xfrm>
              <a:off x="0" y="0"/>
              <a:ext cx="4816592" cy="536165"/>
            </a:xfrm>
            <a:custGeom>
              <a:avLst/>
              <a:gdLst/>
              <a:ahLst/>
              <a:cxnLst/>
              <a:rect l="l" t="t" r="r" b="b"/>
              <a:pathLst>
                <a:path w="4816592" h="536165">
                  <a:moveTo>
                    <a:pt x="0" y="0"/>
                  </a:moveTo>
                  <a:lnTo>
                    <a:pt x="4816592" y="0"/>
                  </a:lnTo>
                  <a:lnTo>
                    <a:pt x="4816592" y="536165"/>
                  </a:lnTo>
                  <a:lnTo>
                    <a:pt x="0" y="536165"/>
                  </a:lnTo>
                  <a:close/>
                </a:path>
              </a:pathLst>
            </a:custGeom>
            <a:grpFill/>
            <a:ln w="57150" cap="sq">
              <a:solidFill>
                <a:srgbClr val="CCA74F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TextBox 4"/>
            <p:cNvSpPr txBox="1"/>
            <p:nvPr/>
          </p:nvSpPr>
          <p:spPr>
            <a:xfrm>
              <a:off x="0" y="-28575"/>
              <a:ext cx="4816593" cy="56474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94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 userDrawn="1"/>
        </p:nvSpPr>
        <p:spPr>
          <a:xfrm>
            <a:off x="2869902" y="248572"/>
            <a:ext cx="11396310" cy="388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524" b="1" spc="-75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  <a:t>3</a:t>
            </a:r>
            <a:r>
              <a:rPr lang="en-US" sz="2524" b="1" spc="-75" baseline="30000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  <a:t>rd</a:t>
            </a:r>
            <a:r>
              <a:rPr lang="en-US" sz="2524" b="1" spc="-75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520" b="1" dirty="0">
                <a:solidFill>
                  <a:srgbClr val="002552"/>
                </a:solidFill>
                <a:latin typeface="Inter Bold" panose="020B0604020202020204" charset="0"/>
                <a:ea typeface="Inter Bold" panose="020B0604020202020204" charset="0"/>
              </a:rPr>
              <a:t>Annual State Conference Of The Telangana Arthroscopy Society</a:t>
            </a:r>
            <a:endParaRPr lang="en-US" sz="2524" b="1" spc="-75" dirty="0">
              <a:solidFill>
                <a:srgbClr val="002552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13" name="TextBox 13"/>
          <p:cNvSpPr txBox="1"/>
          <p:nvPr userDrawn="1"/>
        </p:nvSpPr>
        <p:spPr>
          <a:xfrm>
            <a:off x="2886573" y="792412"/>
            <a:ext cx="8601535" cy="412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34"/>
              </a:lnSpc>
              <a:spcBef>
                <a:spcPct val="0"/>
              </a:spcBef>
            </a:pPr>
            <a:r>
              <a:rPr lang="en-US" sz="2524" b="1" spc="-75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  <a:t>DATE: 18 &amp; 19Th July, 2026</a:t>
            </a:r>
          </a:p>
        </p:txBody>
      </p:sp>
      <p:sp>
        <p:nvSpPr>
          <p:cNvPr id="14" name="TextBox 14"/>
          <p:cNvSpPr txBox="1"/>
          <p:nvPr userDrawn="1"/>
        </p:nvSpPr>
        <p:spPr>
          <a:xfrm>
            <a:off x="2869901" y="1326867"/>
            <a:ext cx="8601535" cy="388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524" b="1" spc="-75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  <a:t>VENUE: </a:t>
            </a:r>
            <a:r>
              <a:rPr lang="en-US" sz="2520" b="1" dirty="0">
                <a:solidFill>
                  <a:srgbClr val="002552"/>
                </a:solidFill>
                <a:latin typeface="Inter Bold" panose="020B0604020202020204" charset="0"/>
                <a:ea typeface="Inter Bold" panose="020B0604020202020204" charset="0"/>
              </a:rPr>
              <a:t>Hotel </a:t>
            </a:r>
            <a:r>
              <a:rPr lang="en-US" sz="2520" b="1" dirty="0" err="1">
                <a:solidFill>
                  <a:srgbClr val="002552"/>
                </a:solidFill>
                <a:latin typeface="Inter Bold" panose="020B0604020202020204" charset="0"/>
                <a:ea typeface="Inter Bold" panose="020B0604020202020204" charset="0"/>
              </a:rPr>
              <a:t>Daspalla</a:t>
            </a:r>
            <a:r>
              <a:rPr lang="en-US" sz="2520" b="1" dirty="0">
                <a:solidFill>
                  <a:srgbClr val="002552"/>
                </a:solidFill>
                <a:latin typeface="Inter Bold" panose="020B0604020202020204" charset="0"/>
                <a:ea typeface="Inter Bold" panose="020B0604020202020204" charset="0"/>
              </a:rPr>
              <a:t>, Hyderabad</a:t>
            </a:r>
            <a:endParaRPr lang="en-US" sz="2520" dirty="0">
              <a:solidFill>
                <a:srgbClr val="002552"/>
              </a:solidFill>
              <a:latin typeface="Inter Bold" panose="020B0604020202020204" charset="0"/>
              <a:ea typeface="Inter Bold" panose="020B060402020202020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44C8EB-2A0B-1067-B080-3FBBB71F2107}"/>
              </a:ext>
            </a:extLst>
          </p:cNvPr>
          <p:cNvSpPr txBox="1"/>
          <p:nvPr userDrawn="1"/>
        </p:nvSpPr>
        <p:spPr>
          <a:xfrm>
            <a:off x="4556760" y="5095994"/>
            <a:ext cx="9174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64B5D66-9D62-9BC8-FAFB-EE6CFDE3168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2229" y="0"/>
            <a:ext cx="819100" cy="8191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F7CDD13-D46B-0F5A-A4CF-97D0AFDAE5E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/>
        </p:blipFill>
        <p:spPr>
          <a:xfrm>
            <a:off x="17651082" y="88900"/>
            <a:ext cx="599498" cy="54811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68A884A-2F97-C7C5-66BA-392A2E997A5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/>
        </p:blipFill>
        <p:spPr>
          <a:xfrm>
            <a:off x="16655272" y="-13009"/>
            <a:ext cx="1147898" cy="76526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8F782CF-42E6-1623-AD64-F897E8FEAB5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8462" y="42317"/>
            <a:ext cx="746351" cy="74635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ACFB55C-C33F-182E-BA8C-47E865B88C76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/>
        </p:blipFill>
        <p:spPr>
          <a:xfrm>
            <a:off x="16207862" y="-104773"/>
            <a:ext cx="691187" cy="89344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3F69E02-FBDB-F84E-1CF9-91B001B21932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/>
        </p:blipFill>
        <p:spPr>
          <a:xfrm>
            <a:off x="15388758" y="-30432"/>
            <a:ext cx="819100" cy="8191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DAF0A53-047A-DEDF-F65A-E04013196F8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/>
        </p:blipFill>
        <p:spPr>
          <a:xfrm>
            <a:off x="-11723" y="-60316"/>
            <a:ext cx="2092048" cy="209204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EFBD0AD-15C9-F9EA-8E9A-8750D48F51C9}"/>
              </a:ext>
            </a:extLst>
          </p:cNvPr>
          <p:cNvSpPr/>
          <p:nvPr/>
        </p:nvSpPr>
        <p:spPr>
          <a:xfrm>
            <a:off x="5638800" y="2388537"/>
            <a:ext cx="4876800" cy="8304863"/>
          </a:xfrm>
          <a:prstGeom prst="rect">
            <a:avLst/>
          </a:prstGeom>
          <a:noFill/>
          <a:ln w="19050" cap="flat" cmpd="sng" algn="ctr">
            <a:solidFill>
              <a:srgbClr val="156082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3938BA-9DF9-0371-8027-7B24DB20A53D}"/>
              </a:ext>
            </a:extLst>
          </p:cNvPr>
          <p:cNvSpPr/>
          <p:nvPr/>
        </p:nvSpPr>
        <p:spPr>
          <a:xfrm>
            <a:off x="0" y="2068844"/>
            <a:ext cx="5620144" cy="484910"/>
          </a:xfrm>
          <a:prstGeom prst="rect">
            <a:avLst/>
          </a:prstGeom>
          <a:solidFill>
            <a:srgbClr val="002552"/>
          </a:solidFill>
          <a:ln w="19050" cap="flat" cmpd="sng" algn="ctr">
            <a:solidFill>
              <a:srgbClr val="77311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INTRODUCTION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8CAF4F-9B35-BDC9-1E1E-92ED8B1792AE}"/>
              </a:ext>
            </a:extLst>
          </p:cNvPr>
          <p:cNvSpPr/>
          <p:nvPr/>
        </p:nvSpPr>
        <p:spPr>
          <a:xfrm>
            <a:off x="10515600" y="2068843"/>
            <a:ext cx="7772400" cy="478009"/>
          </a:xfrm>
          <a:prstGeom prst="rect">
            <a:avLst/>
          </a:prstGeom>
          <a:solidFill>
            <a:srgbClr val="002552"/>
          </a:solidFill>
          <a:ln w="19050" cap="flat" cmpd="sng" algn="ctr">
            <a:solidFill>
              <a:srgbClr val="156082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DISCUSSION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708D37-8213-3356-0136-39BA282C2740}"/>
              </a:ext>
            </a:extLst>
          </p:cNvPr>
          <p:cNvSpPr/>
          <p:nvPr/>
        </p:nvSpPr>
        <p:spPr>
          <a:xfrm>
            <a:off x="0" y="5838487"/>
            <a:ext cx="5620144" cy="394637"/>
          </a:xfrm>
          <a:prstGeom prst="rect">
            <a:avLst/>
          </a:prstGeom>
          <a:solidFill>
            <a:srgbClr val="002552"/>
          </a:solidFill>
          <a:ln w="19050" cap="flat" cmpd="sng" algn="ctr">
            <a:solidFill>
              <a:srgbClr val="156082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CASE REPORT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2AD483-017D-FF59-87A2-9E6CA59CF85E}"/>
              </a:ext>
            </a:extLst>
          </p:cNvPr>
          <p:cNvSpPr/>
          <p:nvPr/>
        </p:nvSpPr>
        <p:spPr>
          <a:xfrm>
            <a:off x="10515600" y="5891680"/>
            <a:ext cx="7781728" cy="484909"/>
          </a:xfrm>
          <a:prstGeom prst="rect">
            <a:avLst/>
          </a:prstGeom>
          <a:solidFill>
            <a:srgbClr val="002552"/>
          </a:solidFill>
          <a:ln w="19050" cap="flat" cmpd="sng" algn="ctr">
            <a:solidFill>
              <a:srgbClr val="156082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CONCLUSION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1E9D2F-7FC5-60DC-219A-4AA78353786C}"/>
              </a:ext>
            </a:extLst>
          </p:cNvPr>
          <p:cNvSpPr/>
          <p:nvPr/>
        </p:nvSpPr>
        <p:spPr>
          <a:xfrm>
            <a:off x="5648128" y="2069161"/>
            <a:ext cx="4876800" cy="477692"/>
          </a:xfrm>
          <a:prstGeom prst="rect">
            <a:avLst/>
          </a:prstGeom>
          <a:solidFill>
            <a:srgbClr val="0025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OPERATIVE FINDINGS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F47BC76-43C1-DCC8-C901-8F379CBF2446}"/>
              </a:ext>
            </a:extLst>
          </p:cNvPr>
          <p:cNvSpPr/>
          <p:nvPr/>
        </p:nvSpPr>
        <p:spPr>
          <a:xfrm>
            <a:off x="0" y="2546853"/>
            <a:ext cx="5638800" cy="32733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E4FCBC1-82EA-2C78-0C42-6BA04709385A}"/>
              </a:ext>
            </a:extLst>
          </p:cNvPr>
          <p:cNvSpPr/>
          <p:nvPr/>
        </p:nvSpPr>
        <p:spPr>
          <a:xfrm>
            <a:off x="0" y="6233124"/>
            <a:ext cx="5638800" cy="44602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E1AC1A-5279-EF05-FF4E-2052CA9C96DA}"/>
              </a:ext>
            </a:extLst>
          </p:cNvPr>
          <p:cNvSpPr/>
          <p:nvPr/>
        </p:nvSpPr>
        <p:spPr>
          <a:xfrm>
            <a:off x="10534256" y="2546853"/>
            <a:ext cx="7753744" cy="33448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223E0A13-089A-38DC-7D27-8FA80F84EE16}"/>
              </a:ext>
            </a:extLst>
          </p:cNvPr>
          <p:cNvSpPr txBox="1"/>
          <p:nvPr/>
        </p:nvSpPr>
        <p:spPr>
          <a:xfrm>
            <a:off x="11277600" y="613918"/>
            <a:ext cx="6844421" cy="12886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34"/>
              </a:lnSpc>
              <a:spcBef>
                <a:spcPct val="0"/>
              </a:spcBef>
            </a:pPr>
            <a:r>
              <a:rPr lang="en-US" sz="1600" b="1" spc="-75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  <a:t>Name:</a:t>
            </a:r>
            <a:br>
              <a:rPr lang="en-US" sz="1600" b="1" spc="-75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</a:br>
            <a:r>
              <a:rPr lang="en-US" sz="1600" b="1" spc="-75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  <a:t>Reg ID:</a:t>
            </a:r>
          </a:p>
          <a:p>
            <a:pPr>
              <a:lnSpc>
                <a:spcPts val="3534"/>
              </a:lnSpc>
              <a:spcBef>
                <a:spcPct val="0"/>
              </a:spcBef>
            </a:pPr>
            <a:r>
              <a:rPr lang="en-US" sz="1600" b="1" spc="-75" dirty="0">
                <a:solidFill>
                  <a:srgbClr val="002552"/>
                </a:solidFill>
                <a:latin typeface="Inter Bold"/>
                <a:ea typeface="Inter Bold"/>
                <a:cs typeface="Inter Bold"/>
                <a:sym typeface="Inter Bold"/>
              </a:rPr>
              <a:t>Abstract ID: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16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Aptos</vt:lpstr>
      <vt:lpstr>Inter 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ISSH ALL</dc:title>
  <dc:creator>Virinchi Vinay</dc:creator>
  <cp:lastModifiedBy>Virinchi Vinay</cp:lastModifiedBy>
  <cp:revision>5</cp:revision>
  <dcterms:created xsi:type="dcterms:W3CDTF">2006-08-16T00:00:00Z</dcterms:created>
  <dcterms:modified xsi:type="dcterms:W3CDTF">2026-07-13T07:04:41Z</dcterms:modified>
  <dc:identifier>DAG8EAppqgY</dc:identifier>
</cp:coreProperties>
</file>